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7" r:id="rId3"/>
    <p:sldId id="279" r:id="rId5"/>
    <p:sldId id="280" r:id="rId6"/>
    <p:sldId id="284" r:id="rId7"/>
    <p:sldId id="281" r:id="rId8"/>
    <p:sldId id="283" r:id="rId9"/>
    <p:sldId id="282" r:id="rId10"/>
    <p:sldId id="262" r:id="rId11"/>
  </p:sldIdLst>
  <p:sldSz cx="12192000" cy="6858000"/>
  <p:notesSz cx="7103745" cy="10234295"/>
  <p:embeddedFontLst>
    <p:embeddedFont>
      <p:font typeface="汉仪粗简黑简" panose="00020600040101010101" charset="-122"/>
      <p:regular r:id="rId17"/>
    </p:embeddedFont>
    <p:embeddedFont>
      <p:font typeface="Blackadder ITC" panose="04020505051007020D02" charset="0"/>
      <p:regular r:id="rId18"/>
    </p:embeddedFont>
    <p:embeddedFont>
      <p:font typeface="Vladimir Script" panose="03050402040407070305" charset="0"/>
      <p:regular r:id="rId19"/>
    </p:embeddedFont>
    <p:embeddedFont>
      <p:font typeface="等线" panose="02010600030101010101" pitchFamily="2" charset="-122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等线 Light" panose="02010600030101010101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98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po ch" initials="Ec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2D6"/>
    <a:srgbClr val="8A5F46"/>
    <a:srgbClr val="3F3F46"/>
    <a:srgbClr val="202020"/>
    <a:srgbClr val="B07A58"/>
    <a:srgbClr val="B2B2B2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30"/>
        <p:guide pos="39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hyperlink" Target="https://www.youtube.com/watch?v=p0xFou30hWI" TargetMode="External"/><Relationship Id="rId4" Type="http://schemas.openxmlformats.org/officeDocument/2006/relationships/tags" Target="../tags/tag5.xml"/><Relationship Id="rId3" Type="http://schemas.openxmlformats.org/officeDocument/2006/relationships/image" Target="../media/image2.jpeg"/><Relationship Id="rId2" Type="http://schemas.openxmlformats.org/officeDocument/2006/relationships/tags" Target="../tags/tag4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.png"/><Relationship Id="rId14" Type="http://schemas.openxmlformats.org/officeDocument/2006/relationships/tags" Target="../tags/tag12.xml"/><Relationship Id="rId13" Type="http://schemas.openxmlformats.org/officeDocument/2006/relationships/image" Target="../media/image3.png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hyperlink" Target="https://www.youtube.com/watch?v=eZ8BOd3ERoo" TargetMode="Externa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2" Type="http://schemas.openxmlformats.org/officeDocument/2006/relationships/notesSlide" Target="../notesSlides/notesSlide7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41.xml"/><Relationship Id="rId2" Type="http://schemas.openxmlformats.org/officeDocument/2006/relationships/tags" Target="../tags/tag23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60045" y="382270"/>
            <a:ext cx="11471275" cy="4809490"/>
            <a:chOff x="567" y="602"/>
            <a:chExt cx="18065" cy="6242"/>
          </a:xfrm>
          <a:solidFill>
            <a:srgbClr val="3F3F46"/>
          </a:solidFill>
        </p:grpSpPr>
        <p:sp>
          <p:nvSpPr>
            <p:cNvPr id="7" name="圆角矩形 6"/>
            <p:cNvSpPr/>
            <p:nvPr/>
          </p:nvSpPr>
          <p:spPr>
            <a:xfrm>
              <a:off x="8416" y="602"/>
              <a:ext cx="10216" cy="4227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67" y="602"/>
              <a:ext cx="10216" cy="624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10800000" flipH="1">
              <a:off x="10648" y="2427"/>
              <a:ext cx="4311" cy="431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2120000" flipH="1">
              <a:off x="12509" y="4708"/>
              <a:ext cx="247" cy="247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247" h="248">
                  <a:moveTo>
                    <a:pt x="0" y="0"/>
                  </a:moveTo>
                  <a:lnTo>
                    <a:pt x="247" y="247"/>
                  </a:lnTo>
                  <a:cubicBezTo>
                    <a:pt x="242" y="248"/>
                    <a:pt x="198" y="241"/>
                    <a:pt x="193" y="238"/>
                  </a:cubicBezTo>
                  <a:cubicBezTo>
                    <a:pt x="88" y="217"/>
                    <a:pt x="2" y="9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12470" y="929005"/>
            <a:ext cx="11045825" cy="1421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Dancing Robot</a:t>
            </a:r>
            <a:r>
              <a:rPr kumimoji="0" lang="en-GB" altLang="en-US" sz="480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:</a:t>
            </a:r>
            <a:endParaRPr kumimoji="0" lang="en-US" altLang="zh-CN" sz="480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 the basic application of unitree G1</a:t>
            </a:r>
            <a:endParaRPr kumimoji="0" lang="en-US" altLang="zh-CN" sz="480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0680" y="537908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1386185" y="617220"/>
            <a:ext cx="184150" cy="828675"/>
            <a:chOff x="17931" y="972"/>
            <a:chExt cx="342" cy="1539"/>
          </a:xfrm>
          <a:solidFill>
            <a:srgbClr val="F2B293"/>
          </a:solidFill>
        </p:grpSpPr>
        <p:sp>
          <p:nvSpPr>
            <p:cNvPr id="17" name="椭圆 16"/>
            <p:cNvSpPr/>
            <p:nvPr/>
          </p:nvSpPr>
          <p:spPr>
            <a:xfrm>
              <a:off x="17931" y="972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931" y="1551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7931" y="2169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555625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777240" y="4626610"/>
            <a:ext cx="1727835" cy="262890"/>
            <a:chOff x="1224" y="7286"/>
            <a:chExt cx="2721" cy="414"/>
          </a:xfrm>
        </p:grpSpPr>
        <p:sp>
          <p:nvSpPr>
            <p:cNvPr id="10" name="燕尾形 9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1015048" y="5655945"/>
            <a:ext cx="8736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2400" dirty="0">
                <a:solidFill>
                  <a:srgbClr val="E8E2D6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By</a:t>
            </a:r>
            <a:r>
              <a:rPr lang="en-GB" sz="2400" dirty="0">
                <a:solidFill>
                  <a:srgbClr val="E8E2D6"/>
                </a:solidFill>
                <a:latin typeface="Blackadder ITC" panose="04020505051007020D02" charset="0"/>
                <a:ea typeface="汉仪粗简黑简" panose="00020600040101010101" charset="-122"/>
                <a:cs typeface="Blackadder ITC" panose="04020505051007020D02" charset="0"/>
              </a:rPr>
              <a:t>:</a:t>
            </a:r>
            <a:r>
              <a:rPr lang="en-GB" sz="2400" dirty="0">
                <a:solidFill>
                  <a:srgbClr val="E8E2D6"/>
                </a:solidFill>
                <a:latin typeface="Vladimir Script" panose="03050402040407070305" charset="0"/>
                <a:ea typeface="汉仪粗简黑简" panose="00020600040101010101" charset="-122"/>
                <a:cs typeface="Vladimir Script" panose="03050402040407070305" charset="0"/>
              </a:rPr>
              <a:t>Furui Xiao</a:t>
            </a:r>
            <a:endParaRPr lang="en-GB" sz="2400" dirty="0">
              <a:solidFill>
                <a:srgbClr val="E8E2D6"/>
              </a:solidFill>
              <a:latin typeface="Vladimir Script" panose="03050402040407070305" charset="0"/>
              <a:ea typeface="汉仪粗简黑简" panose="00020600040101010101" charset="-122"/>
              <a:cs typeface="Vladimir Script" panose="03050402040407070305" charset="0"/>
            </a:endParaRPr>
          </a:p>
        </p:txBody>
      </p:sp>
      <p:pic>
        <p:nvPicPr>
          <p:cNvPr id="12" name="图片 11" descr="G1robot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355" y="2477135"/>
            <a:ext cx="4472940" cy="4472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7955"/>
            <a:ext cx="3888740" cy="73469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lt"/>
              </a:rPr>
              <a:t>What we saw?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/>
        </p:nvSpPr>
        <p:spPr bwMode="auto">
          <a:xfrm>
            <a:off x="1983740" y="1765935"/>
            <a:ext cx="3714750" cy="557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202020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ea"/>
              </a:rPr>
              <a:t>An example video of robot dance  from unitree</a:t>
            </a:r>
            <a:endParaRPr lang="en-US" altLang="zh-CN" sz="1800" b="1" dirty="0">
              <a:solidFill>
                <a:srgbClr val="202020"/>
              </a:solidFill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2157095" y="2521585"/>
            <a:ext cx="2982595" cy="3562350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2401570" y="2694305"/>
            <a:ext cx="2494280" cy="1028700"/>
          </a:xfrm>
          <a:prstGeom prst="roundRect">
            <a:avLst>
              <a:gd name="adj" fmla="val 6514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05685" y="5045075"/>
            <a:ext cx="2686685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  <a:hlinkClick r:id="rId5" action="ppaction://hlinkfile"/>
              </a:rPr>
              <a:t>https://www.youtube.com/watch?v=p0xFou30hWI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6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01570" y="3876675"/>
            <a:ext cx="120142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添加小标题</a:t>
            </a:r>
            <a:endParaRPr lang="zh-CN" altLang="en-US" sz="14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7"/>
            </p:custDataLst>
          </p:nvPr>
        </p:nvSpPr>
        <p:spPr>
          <a:xfrm>
            <a:off x="6929755" y="2590165"/>
            <a:ext cx="2982595" cy="3493770"/>
          </a:xfrm>
          <a:prstGeom prst="roundRect">
            <a:avLst>
              <a:gd name="adj" fmla="val 6514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8"/>
            </p:custDataLst>
          </p:nvPr>
        </p:nvSpPr>
        <p:spPr>
          <a:xfrm>
            <a:off x="7174230" y="2762885"/>
            <a:ext cx="2494280" cy="1028700"/>
          </a:xfrm>
          <a:prstGeom prst="roundRect">
            <a:avLst>
              <a:gd name="adj" fmla="val 6514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174230" y="5095240"/>
            <a:ext cx="2320925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  <a:hlinkClick r:id="rId10" action="ppaction://hlinkfile"/>
              </a:rPr>
              <a:t>https://www.youtube.com/watch?v=eZ8BOd3ERoo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174230" y="3945255"/>
            <a:ext cx="120142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添加小标题</a:t>
            </a:r>
            <a:endParaRPr lang="zh-CN" altLang="en-US" sz="14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b="2407"/>
          <a:stretch>
            <a:fillRect/>
          </a:stretch>
        </p:blipFill>
        <p:spPr>
          <a:xfrm>
            <a:off x="2367280" y="2654300"/>
            <a:ext cx="2538095" cy="2059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174230" y="2692400"/>
            <a:ext cx="2494280" cy="2059305"/>
          </a:xfrm>
          <a:prstGeom prst="rect">
            <a:avLst/>
          </a:prstGeom>
        </p:spPr>
      </p:pic>
      <p:sp>
        <p:nvSpPr>
          <p:cNvPr id="8" name="Text Box 81"/>
          <p:cNvSpPr txBox="1">
            <a:spLocks noChangeArrowheads="1"/>
          </p:cNvSpPr>
          <p:nvPr/>
        </p:nvSpPr>
        <p:spPr bwMode="auto">
          <a:xfrm>
            <a:off x="6605905" y="1766570"/>
            <a:ext cx="3714750" cy="557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202020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ea"/>
              </a:rPr>
              <a:t>Test the robot's stability by giving it a punch while it dances</a:t>
            </a:r>
            <a:endParaRPr lang="en-US" altLang="zh-CN" sz="1800" b="1" dirty="0">
              <a:solidFill>
                <a:srgbClr val="202020"/>
              </a:solidFill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7955"/>
            <a:ext cx="4996815" cy="73469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lt"/>
              </a:rPr>
              <a:t>What we want G1 do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lt"/>
              </a:rPr>
              <a:t>?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6550" y="1230630"/>
            <a:ext cx="8761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In general, we want to let G1 dance to music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972310" y="2385060"/>
            <a:ext cx="8628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Step 1: Make a slight movement and get the BPM at this time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72310" y="3244850"/>
            <a:ext cx="8201025" cy="1104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Step 2: Choose appropriate dance moves based on BPM and align with the music beat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207770" y="5069840"/>
            <a:ext cx="95592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The core is: How to make robots learn different dance movements and keep the beat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 rot="10800000" flipH="1" flipV="1">
            <a:off x="8844295" y="4944460"/>
            <a:ext cx="2710800" cy="1072800"/>
          </a:xfrm>
          <a:prstGeom prst="roundRect">
            <a:avLst>
              <a:gd name="adj" fmla="val 11396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2"/>
            </p:custDataLst>
          </p:nvPr>
        </p:nvSpPr>
        <p:spPr>
          <a:xfrm rot="10800000" flipH="1" flipV="1">
            <a:off x="3422665" y="2799430"/>
            <a:ext cx="2710800" cy="1072800"/>
          </a:xfrm>
          <a:prstGeom prst="roundRect">
            <a:avLst>
              <a:gd name="adj" fmla="val 11396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710565" y="1728470"/>
            <a:ext cx="2712085" cy="1071245"/>
            <a:chOff x="1195" y="3003"/>
            <a:chExt cx="4972" cy="4122"/>
          </a:xfrm>
        </p:grpSpPr>
        <p:sp>
          <p:nvSpPr>
            <p:cNvPr id="3" name="圆角矩形 2"/>
            <p:cNvSpPr/>
            <p:nvPr>
              <p:custDataLst>
                <p:tags r:id="rId4"/>
              </p:custDataLst>
            </p:nvPr>
          </p:nvSpPr>
          <p:spPr>
            <a:xfrm rot="10800000" flipH="1" flipV="1">
              <a:off x="1195" y="3003"/>
              <a:ext cx="4972" cy="4122"/>
            </a:xfrm>
            <a:prstGeom prst="roundRect">
              <a:avLst>
                <a:gd name="adj" fmla="val 11396"/>
              </a:avLst>
            </a:prstGeom>
            <a:solidFill>
              <a:srgbClr val="3F3F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37" name="Text Box 81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477" y="3628"/>
              <a:ext cx="4409" cy="2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ED0A2"/>
                      </a:gs>
                      <a:gs pos="100000">
                        <a:srgbClr val="FFEFD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charset="-122"/>
                </a:defRPr>
              </a:lvl9pPr>
            </a:lstStyle>
            <a:p>
              <a:pPr marL="0" lvl="0" indent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800" b="1" dirty="0">
                  <a:solidFill>
                    <a:srgbClr val="E8E2D6"/>
                  </a:solidFill>
                  <a:latin typeface="Times New Roman" panose="02020603050405020304" charset="0"/>
                  <a:ea typeface="汉仪粗简黑简" panose="00020600040101010101" charset="-122"/>
                  <a:cs typeface="Times New Roman" panose="02020603050405020304" charset="0"/>
                  <a:sym typeface="+mn-ea"/>
                </a:rPr>
                <a:t>Connect between ROS and simulator</a:t>
              </a:r>
              <a:endParaRPr lang="en-US" altLang="zh-CN" sz="1800" b="1" dirty="0">
                <a:solidFill>
                  <a:srgbClr val="E8E2D6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38" name="圆角矩形 37"/>
          <p:cNvSpPr/>
          <p:nvPr>
            <p:custDataLst>
              <p:tags r:id="rId6"/>
            </p:custDataLst>
          </p:nvPr>
        </p:nvSpPr>
        <p:spPr>
          <a:xfrm rot="10800000" flipH="1" flipV="1">
            <a:off x="6133480" y="3871945"/>
            <a:ext cx="2710800" cy="1072800"/>
          </a:xfrm>
          <a:prstGeom prst="roundRect">
            <a:avLst>
              <a:gd name="adj" fmla="val 11396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600" y="147955"/>
            <a:ext cx="4996815" cy="73469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lt"/>
              </a:rPr>
              <a:t>Challenges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6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703320" y="2923540"/>
            <a:ext cx="267335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E8E2D6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ea"/>
              </a:rPr>
              <a:t>Keep balance while walking or dacing</a:t>
            </a:r>
            <a:endParaRPr lang="en-US" altLang="zh-CN" sz="1800" b="1" dirty="0">
              <a:solidFill>
                <a:srgbClr val="E8E2D6"/>
              </a:solidFill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920480" y="5088255"/>
            <a:ext cx="255905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E8E2D6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ea"/>
              </a:rPr>
              <a:t>Temporal Coordination for aligning the beat </a:t>
            </a:r>
            <a:endParaRPr lang="en-US" altLang="zh-CN" sz="1800" b="1" dirty="0">
              <a:solidFill>
                <a:srgbClr val="E8E2D6"/>
              </a:solidFill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285230" y="4034790"/>
            <a:ext cx="2559050" cy="61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E8E2D6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ea"/>
              </a:rPr>
              <a:t>Learn different dancing movements </a:t>
            </a:r>
            <a:endParaRPr lang="en-US" altLang="zh-CN" sz="1800" b="1" dirty="0">
              <a:solidFill>
                <a:srgbClr val="E8E2D6"/>
              </a:solidFill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7955"/>
            <a:ext cx="4996815" cy="73469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lt"/>
              </a:rPr>
              <a:t>How to do that?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2895" y="1230630"/>
            <a:ext cx="9450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learn different dance movements,threre are two strategies: 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983740" y="1903095"/>
            <a:ext cx="8628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1st. Make clear understanding of most joints eidt every joints’ moves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83740" y="2572385"/>
            <a:ext cx="8201025" cy="1104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2nd. Through reinforcement learning, use Imitation Rewards to make it learn some dance moves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730" y="4064000"/>
            <a:ext cx="9450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To let G1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keep the beat: 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83740" y="4856480"/>
            <a:ext cx="8628380" cy="1170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Implement CNN-LSTM network for beat prediction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Latency Compensation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7955"/>
            <a:ext cx="4996815" cy="73469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lt"/>
              </a:rPr>
              <a:t>Why to do that?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2895" y="1230630"/>
            <a:ext cx="9450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Personal Value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080895" y="1661160"/>
            <a:ext cx="8628380" cy="1938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Make more knowledge of G1 robot, make basement for later advance research.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Comprehend ROS as the middleware in robotics.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Apply the knowledge learned in class.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2730" y="3917950"/>
            <a:ext cx="9450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(possible)Applications Value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83740" y="4554855"/>
            <a:ext cx="8628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1) Entertainment Robotics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83740" y="5212080"/>
            <a:ext cx="7245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2) Medical Rehabilitation Systems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>
            <a:spLocks noChangeAspect="1"/>
          </p:cNvSpPr>
          <p:nvPr>
            <p:custDataLst>
              <p:tags r:id="rId1"/>
            </p:custDataLst>
          </p:nvPr>
        </p:nvSpPr>
        <p:spPr>
          <a:xfrm flipH="1" flipV="1">
            <a:off x="768350" y="1461135"/>
            <a:ext cx="4966335" cy="1604645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94255" y="2012950"/>
            <a:ext cx="3662045" cy="87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 Communication Latency &amp; Reliability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 Platform Connectivity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55445" y="1562100"/>
            <a:ext cx="4300855" cy="56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E8E2D6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ea"/>
              </a:rPr>
              <a:t>System Integration and Communication</a:t>
            </a:r>
            <a:endParaRPr lang="en-US" altLang="zh-CN" sz="1800" b="1" dirty="0">
              <a:solidFill>
                <a:srgbClr val="E8E2D6"/>
              </a:solidFill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椭圆 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023620" y="1933575"/>
            <a:ext cx="880745" cy="880745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 flipH="1" flipV="1">
            <a:off x="6577330" y="1456690"/>
            <a:ext cx="4968000" cy="1605600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>
            <a:spLocks noChangeAspect="1"/>
          </p:cNvSpPr>
          <p:nvPr>
            <p:custDataLst>
              <p:tags r:id="rId6"/>
            </p:custDataLst>
          </p:nvPr>
        </p:nvSpPr>
        <p:spPr>
          <a:xfrm flipH="1" flipV="1">
            <a:off x="766445" y="3283585"/>
            <a:ext cx="4968000" cy="1605210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 flipH="1" flipV="1">
            <a:off x="6575425" y="3283585"/>
            <a:ext cx="4968000" cy="160521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2600" y="147955"/>
            <a:ext cx="4996815" cy="73469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lt"/>
              </a:rPr>
              <a:t>How to evaluate?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7445" y="2192655"/>
            <a:ext cx="69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i="1">
                <a:latin typeface="Times New Roman" panose="02020603050405020304" charset="0"/>
                <a:cs typeface="Times New Roman" panose="02020603050405020304" charset="0"/>
              </a:rPr>
              <a:t>25%</a:t>
            </a:r>
            <a:endParaRPr lang="en-US" altLang="zh-CN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939405" y="1938655"/>
            <a:ext cx="3662045" cy="87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 Trajectory Accuracy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 Repeatability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Subjective Dance Quality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408545" y="1562100"/>
            <a:ext cx="4300855" cy="56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E8E2D6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ea"/>
              </a:rPr>
              <a:t>Gait and Dance Move Performance</a:t>
            </a:r>
            <a:endParaRPr lang="en-US" altLang="zh-CN" sz="1800" b="1" dirty="0">
              <a:solidFill>
                <a:srgbClr val="E8E2D6"/>
              </a:solidFill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778625" y="1933575"/>
            <a:ext cx="880745" cy="880745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02450" y="2192020"/>
            <a:ext cx="69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i="1">
                <a:latin typeface="Times New Roman" panose="02020603050405020304" charset="0"/>
                <a:cs typeface="Times New Roman" panose="02020603050405020304" charset="0"/>
              </a:rPr>
              <a:t>25%</a:t>
            </a:r>
            <a:endParaRPr lang="en-US" altLang="zh-CN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294255" y="3771265"/>
            <a:ext cx="3662045" cy="87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 Beat Detection Accuracy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 Synchronization Timing (delay test)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</p:txBody>
      </p:sp>
      <p:sp>
        <p:nvSpPr>
          <p:cNvPr id="11" name="Text Box 8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94255" y="3382010"/>
            <a:ext cx="2746375" cy="56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E8E2D6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ea"/>
              </a:rPr>
              <a:t>Beat Synchronization</a:t>
            </a:r>
            <a:endParaRPr lang="en-US" altLang="zh-CN" sz="1800" b="1" dirty="0">
              <a:solidFill>
                <a:srgbClr val="E8E2D6"/>
              </a:solidFill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021715" y="3691890"/>
            <a:ext cx="880745" cy="880745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45540" y="3950970"/>
            <a:ext cx="69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i="1">
                <a:latin typeface="Times New Roman" panose="02020603050405020304" charset="0"/>
                <a:cs typeface="Times New Roman" panose="02020603050405020304" charset="0"/>
              </a:rPr>
              <a:t>25%</a:t>
            </a:r>
            <a:endParaRPr lang="en-US" altLang="zh-CN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Box 8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939405" y="3771265"/>
            <a:ext cx="3440430" cy="87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 Can it maintain balance under some impact?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 Error Handling &amp; Recovery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</p:txBody>
      </p:sp>
      <p:sp>
        <p:nvSpPr>
          <p:cNvPr id="22" name="Text Box 8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600950" y="3382010"/>
            <a:ext cx="3886200" cy="56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E8E2D6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ea"/>
              </a:rPr>
              <a:t>System Robustness and Safety</a:t>
            </a:r>
            <a:endParaRPr lang="en-US" altLang="zh-CN" sz="1800" b="1" dirty="0">
              <a:solidFill>
                <a:srgbClr val="E8E2D6"/>
              </a:solidFill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6776720" y="3691890"/>
            <a:ext cx="880745" cy="880745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900545" y="3950970"/>
            <a:ext cx="69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i="1">
                <a:latin typeface="Times New Roman" panose="02020603050405020304" charset="0"/>
                <a:cs typeface="Times New Roman" panose="02020603050405020304" charset="0"/>
              </a:rPr>
              <a:t>25%</a:t>
            </a:r>
            <a:endParaRPr lang="en-US" altLang="zh-CN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圆角矩形 24"/>
          <p:cNvSpPr>
            <a:spLocks noChangeAspect="1"/>
          </p:cNvSpPr>
          <p:nvPr>
            <p:custDataLst>
              <p:tags r:id="rId17"/>
            </p:custDataLst>
          </p:nvPr>
        </p:nvSpPr>
        <p:spPr>
          <a:xfrm flipH="1" flipV="1">
            <a:off x="3455670" y="5201920"/>
            <a:ext cx="4968240" cy="1489710"/>
          </a:xfrm>
          <a:prstGeom prst="roundRect">
            <a:avLst>
              <a:gd name="adj" fmla="val 568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Text Box 8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650105" y="5801995"/>
            <a:ext cx="388112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R="0" lvl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 Connect with a real G1 robot to apply this project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</p:txBody>
      </p:sp>
      <p:sp>
        <p:nvSpPr>
          <p:cNvPr id="27" name="Text Box 8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42765" y="5238750"/>
            <a:ext cx="4300855" cy="56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E8E2D6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  <a:sym typeface="+mn-ea"/>
              </a:rPr>
              <a:t>(optional) Deploy to real G1 robots</a:t>
            </a:r>
            <a:endParaRPr lang="en-US" altLang="zh-CN" sz="1800" b="1" dirty="0">
              <a:solidFill>
                <a:srgbClr val="E8E2D6"/>
              </a:solidFill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椭圆 27"/>
          <p:cNvSpPr>
            <a:spLocks noChangeAspect="1"/>
          </p:cNvSpPr>
          <p:nvPr>
            <p:custDataLst>
              <p:tags r:id="rId20"/>
            </p:custDataLst>
          </p:nvPr>
        </p:nvSpPr>
        <p:spPr>
          <a:xfrm>
            <a:off x="3710940" y="5610225"/>
            <a:ext cx="880745" cy="880745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815715" y="5869305"/>
            <a:ext cx="75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i="1">
                <a:latin typeface="Times New Roman" panose="02020603050405020304" charset="0"/>
                <a:cs typeface="Times New Roman" panose="02020603050405020304" charset="0"/>
              </a:rPr>
              <a:t>+20%</a:t>
            </a:r>
            <a:endParaRPr lang="en-US" altLang="zh-CN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15168" y="575945"/>
            <a:ext cx="3151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E8E2D6"/>
                </a:solidFill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Questions</a:t>
            </a:r>
            <a:r>
              <a:rPr lang="en-US" altLang="zh-CN" sz="3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?</a:t>
            </a:r>
            <a:endParaRPr lang="en-US" altLang="zh-CN" sz="3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51125" y="2070433"/>
            <a:ext cx="68897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Times New Roman" panose="02020603050405020304" charset="0"/>
                <a:ea typeface="汉仪粗简黑简" panose="00020600040101010101" charset="-122"/>
                <a:cs typeface="Times New Roman" panose="02020603050405020304" charset="0"/>
              </a:rPr>
              <a:t>I have uploaded this slide to github, if you have any questions, feel free to ask me there.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Times New Roman" panose="02020603050405020304" charset="0"/>
              <a:ea typeface="汉仪粗简黑简" panose="00020600040101010101" charset="-122"/>
              <a:cs typeface="Times New Roman" panose="0202060305040502030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FULL_TEXT_BEAUTIFY_COPY_ID" val="7"/>
</p:tagLst>
</file>

<file path=ppt/tags/tag10.xml><?xml version="1.0" encoding="utf-8"?>
<p:tagLst xmlns:p="http://schemas.openxmlformats.org/presentationml/2006/main">
  <p:tag name="KSO_WM_DIAGRAM_VIRTUALLY_FRAME" val="{&quot;height&quot;:293.4,&quot;left&quot;:81.45,&quot;top&quot;:198.6,&quot;width&quot;:797.15}"/>
</p:tagLst>
</file>

<file path=ppt/tags/tag11.xml><?xml version="1.0" encoding="utf-8"?>
<p:tagLst xmlns:p="http://schemas.openxmlformats.org/presentationml/2006/main">
  <p:tag name="KSO_WM_DIAGRAM_VIRTUALLY_FRAME" val="{&quot;height&quot;:293.4,&quot;left&quot;:81.45,&quot;top&quot;:198.6,&quot;width&quot;:797.15}"/>
</p:tagLst>
</file>

<file path=ppt/tags/tag12.xml><?xml version="1.0" encoding="utf-8"?>
<p:tagLst xmlns:p="http://schemas.openxmlformats.org/presentationml/2006/main">
  <p:tag name="KSO_WM_DIAGRAM_VIRTUALLY_FRAME" val="{&quot;height&quot;:293.4,&quot;left&quot;:81.45,&quot;top&quot;:198.6,&quot;width&quot;:797.15}"/>
</p:tagLst>
</file>

<file path=ppt/tags/tag13.xml><?xml version="1.0" encoding="utf-8"?>
<p:tagLst xmlns:p="http://schemas.openxmlformats.org/presentationml/2006/main">
  <p:tag name="KSO_WM_DIAGRAM_VIRTUALLY_FRAME" val="{&quot;height&quot;:518.9,&quot;left&quot;:55.95,&quot;top&quot;:12.2,&quot;width&quot;:873.95}"/>
</p:tagLst>
</file>

<file path=ppt/tags/tag14.xml><?xml version="1.0" encoding="utf-8"?>
<p:tagLst xmlns:p="http://schemas.openxmlformats.org/presentationml/2006/main">
  <p:tag name="KSO_WM_DIAGRAM_VIRTUALLY_FRAME" val="{&quot;height&quot;:518.9,&quot;left&quot;:55.95,&quot;top&quot;:12.2,&quot;width&quot;:873.95}"/>
</p:tagLst>
</file>

<file path=ppt/tags/tag15.xml><?xml version="1.0" encoding="utf-8"?>
<p:tagLst xmlns:p="http://schemas.openxmlformats.org/presentationml/2006/main">
  <p:tag name="KSO_WM_DIAGRAM_VIRTUALLY_FRAME" val="{&quot;height&quot;:518.9,&quot;left&quot;:55.95,&quot;top&quot;:12.2,&quot;width&quot;:873.95}"/>
</p:tagLst>
</file>

<file path=ppt/tags/tag16.xml><?xml version="1.0" encoding="utf-8"?>
<p:tagLst xmlns:p="http://schemas.openxmlformats.org/presentationml/2006/main">
  <p:tag name="KSO_WM_DIAGRAM_VIRTUALLY_FRAME" val="{&quot;height&quot;:518.9,&quot;left&quot;:55.95,&quot;top&quot;:12.2,&quot;width&quot;:873.95}"/>
</p:tagLst>
</file>

<file path=ppt/tags/tag17.xml><?xml version="1.0" encoding="utf-8"?>
<p:tagLst xmlns:p="http://schemas.openxmlformats.org/presentationml/2006/main">
  <p:tag name="KSO_WM_DIAGRAM_VIRTUALLY_FRAME" val="{&quot;height&quot;:518.9,&quot;left&quot;:55.95,&quot;top&quot;:12.2,&quot;width&quot;:873.95}"/>
</p:tagLst>
</file>

<file path=ppt/tags/tag18.xml><?xml version="1.0" encoding="utf-8"?>
<p:tagLst xmlns:p="http://schemas.openxmlformats.org/presentationml/2006/main">
  <p:tag name="KSO_WM_DIAGRAM_VIRTUALLY_FRAME" val="{&quot;height&quot;:518.9,&quot;left&quot;:55.95,&quot;top&quot;:12.2,&quot;width&quot;:873.95}"/>
</p:tagLst>
</file>

<file path=ppt/tags/tag19.xml><?xml version="1.0" encoding="utf-8"?>
<p:tagLst xmlns:p="http://schemas.openxmlformats.org/presentationml/2006/main">
  <p:tag name="KSO_WM_DIAGRAM_VIRTUALLY_FRAME" val="{&quot;height&quot;:518.9,&quot;left&quot;:55.95,&quot;top&quot;:12.2,&quot;width&quot;:873.95}"/>
</p:tagLst>
</file>

<file path=ppt/tags/tag2.xml><?xml version="1.0" encoding="utf-8"?>
<p:tagLst xmlns:p="http://schemas.openxmlformats.org/presentationml/2006/main">
  <p:tag name="KSO_WM_FULL_TEXT_BEAUTIFY_COPY_ID" val="9"/>
</p:tagLst>
</file>

<file path=ppt/tags/tag20.xml><?xml version="1.0" encoding="utf-8"?>
<p:tagLst xmlns:p="http://schemas.openxmlformats.org/presentationml/2006/main">
  <p:tag name="KSO_WM_DIAGRAM_VIRTUALLY_FRAME" val="{&quot;height&quot;:518.9,&quot;left&quot;:55.95,&quot;top&quot;:12.2,&quot;width&quot;:873.95}"/>
</p:tagLst>
</file>

<file path=ppt/tags/tag21.xml><?xml version="1.0" encoding="utf-8"?>
<p:tagLst xmlns:p="http://schemas.openxmlformats.org/presentationml/2006/main">
  <p:tag name="KSO_WM_DIAGRAM_VIRTUALLY_FRAME" val="{&quot;height&quot;:518.9,&quot;left&quot;:55.95,&quot;top&quot;:12.2,&quot;width&quot;:873.95}"/>
</p:tagLst>
</file>

<file path=ppt/tags/tag22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23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24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25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26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27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28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29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.xml><?xml version="1.0" encoding="utf-8"?>
<p:tagLst xmlns:p="http://schemas.openxmlformats.org/presentationml/2006/main">
  <p:tag name="KSO_WM_DIAGRAM_VIRTUALLY_FRAME" val="{&quot;height&quot;:293.4,&quot;left&quot;:81.45,&quot;top&quot;:198.6,&quot;width&quot;:797.15}"/>
</p:tagLst>
</file>

<file path=ppt/tags/tag30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1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2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3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4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5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6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7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8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9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.xml><?xml version="1.0" encoding="utf-8"?>
<p:tagLst xmlns:p="http://schemas.openxmlformats.org/presentationml/2006/main">
  <p:tag name="KSO_WM_DIAGRAM_VIRTUALLY_FRAME" val="{&quot;height&quot;:293.4,&quot;left&quot;:81.45,&quot;top&quot;:198.6,&quot;width&quot;:797.15}"/>
</p:tagLst>
</file>

<file path=ppt/tags/tag40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1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2.xml><?xml version="1.0" encoding="utf-8"?>
<p:tagLst xmlns:p="http://schemas.openxmlformats.org/presentationml/2006/main">
  <p:tag name="KSO_WM_FULL_TEXT_BEAUTIFY_COPY_ID" val="9"/>
</p:tagLst>
</file>

<file path=ppt/tags/tag5.xml><?xml version="1.0" encoding="utf-8"?>
<p:tagLst xmlns:p="http://schemas.openxmlformats.org/presentationml/2006/main">
  <p:tag name="KSO_WM_DIAGRAM_VIRTUALLY_FRAME" val="{&quot;height&quot;:293.4,&quot;left&quot;:81.45,&quot;top&quot;:198.6,&quot;width&quot;:797.15}"/>
</p:tagLst>
</file>

<file path=ppt/tags/tag6.xml><?xml version="1.0" encoding="utf-8"?>
<p:tagLst xmlns:p="http://schemas.openxmlformats.org/presentationml/2006/main">
  <p:tag name="KSO_WM_DIAGRAM_VIRTUALLY_FRAME" val="{&quot;height&quot;:293.4,&quot;left&quot;:81.45,&quot;top&quot;:198.6,&quot;width&quot;:797.15}"/>
</p:tagLst>
</file>

<file path=ppt/tags/tag7.xml><?xml version="1.0" encoding="utf-8"?>
<p:tagLst xmlns:p="http://schemas.openxmlformats.org/presentationml/2006/main">
  <p:tag name="KSO_WM_DIAGRAM_VIRTUALLY_FRAME" val="{&quot;height&quot;:293.4,&quot;left&quot;:81.45,&quot;top&quot;:198.6,&quot;width&quot;:797.15}"/>
</p:tagLst>
</file>

<file path=ppt/tags/tag8.xml><?xml version="1.0" encoding="utf-8"?>
<p:tagLst xmlns:p="http://schemas.openxmlformats.org/presentationml/2006/main">
  <p:tag name="KSO_WM_DIAGRAM_VIRTUALLY_FRAME" val="{&quot;height&quot;:293.4,&quot;left&quot;:81.45,&quot;top&quot;:198.6,&quot;width&quot;:797.15}"/>
</p:tagLst>
</file>

<file path=ppt/tags/tag9.xml><?xml version="1.0" encoding="utf-8"?>
<p:tagLst xmlns:p="http://schemas.openxmlformats.org/presentationml/2006/main">
  <p:tag name="KSO_WM_DIAGRAM_VIRTUALLY_FRAME" val="{&quot;height&quot;:293.4,&quot;left&quot;:81.45,&quot;top&quot;:198.6,&quot;width&quot;:797.15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1905</Words>
  <Application>WPS 演示</Application>
  <PresentationFormat>宽屏</PresentationFormat>
  <Paragraphs>107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Times New Roman</vt:lpstr>
      <vt:lpstr>汉仪粗简黑简</vt:lpstr>
      <vt:lpstr>Blackadder ITC</vt:lpstr>
      <vt:lpstr>Vladimir Script</vt:lpstr>
      <vt:lpstr>等线</vt:lpstr>
      <vt:lpstr>Calibri</vt:lpstr>
      <vt:lpstr>微软雅黑</vt:lpstr>
      <vt:lpstr>汉仪超级战甲W</vt:lpstr>
      <vt:lpstr>Arial Unicode MS</vt:lpstr>
      <vt:lpstr>等线 Light</vt:lpstr>
      <vt:lpstr>楷体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</dc:creator>
  <cp:lastModifiedBy>珍惜时间，提高效率。</cp:lastModifiedBy>
  <cp:revision>42</cp:revision>
  <dcterms:created xsi:type="dcterms:W3CDTF">2022-06-06T15:01:00Z</dcterms:created>
  <dcterms:modified xsi:type="dcterms:W3CDTF">2025-03-07T22:36:49Z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8A644F67C988459B8CF9932B295F8A0C_11</vt:lpwstr>
  </property>
  <property fmtid="{D5CDD505-2E9C-101B-9397-08002B2CF9AE}" pid="4" name="KSOTemplateUUID">
    <vt:lpwstr>v1.0_mb_rxfvMYbCpUk4ET9bg4IS7g==</vt:lpwstr>
  </property>
</Properties>
</file>